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67" r:id="rId2"/>
    <p:sldId id="257" r:id="rId3"/>
    <p:sldId id="258" r:id="rId4"/>
    <p:sldId id="268" r:id="rId5"/>
    <p:sldId id="259" r:id="rId6"/>
    <p:sldId id="269" r:id="rId7"/>
    <p:sldId id="270" r:id="rId8"/>
    <p:sldId id="271" r:id="rId9"/>
    <p:sldId id="260" r:id="rId10"/>
    <p:sldId id="272" r:id="rId1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26"/>
  </p:normalViewPr>
  <p:slideViewPr>
    <p:cSldViewPr snapToGrid="0" snapToObjects="1">
      <p:cViewPr varScale="1">
        <p:scale>
          <a:sx n="161" d="100"/>
          <a:sy n="161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3.png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Shape 14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6" name="Shape 14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850B7-243E-B44C-91D9-EC504FD0DD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051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799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741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691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685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6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7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8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9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0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8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2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3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4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5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6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7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05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9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0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1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2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3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4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2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6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7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8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9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0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1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9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13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4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5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6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7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8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26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0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1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2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3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4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5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33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7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8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9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0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1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2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40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34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5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6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7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8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9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798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748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742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3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4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5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6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7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55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49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0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1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2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3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4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2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56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7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8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9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0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1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9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63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4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5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6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7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8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76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0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1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2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3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4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5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83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7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8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9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0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1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2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0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84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5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6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7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8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9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7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91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2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3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4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5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6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800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802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803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8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925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867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817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811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2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3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4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5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6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24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18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9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0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1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2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3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1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25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6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7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8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9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0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8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2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3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4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5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6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7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45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9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0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1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2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3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4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2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6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7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8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9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0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1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9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53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4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5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6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7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8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66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60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1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2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3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4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5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924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874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868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9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0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1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2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3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1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75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6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7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8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9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0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8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2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3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4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5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6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7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95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9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0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1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2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3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4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2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96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7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8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9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0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1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9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03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4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5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6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7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8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16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0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1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2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3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4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5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23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7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8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9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0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1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2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926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928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9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05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99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94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93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4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4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5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6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6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8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9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04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99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99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0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1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1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3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3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4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05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053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054" name="Title Text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055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6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</p:spPr>
        <p:txBody>
          <a:bodyPr lIns="44450" tIns="44450" rIns="44450" bIns="44450"/>
          <a:lstStyle/>
          <a:p>
            <a: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178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120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070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064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5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6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7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8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9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77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1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2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3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4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5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6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84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8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9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0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1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2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3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1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85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6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7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8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9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0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8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2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3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4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5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6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7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05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9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0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1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2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3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4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2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06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7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8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9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0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1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9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13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4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5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6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7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8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177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7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121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2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3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4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5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6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34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28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9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0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1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2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3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1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5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6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7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8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9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0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8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2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3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4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5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6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7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55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9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0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1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2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3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4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2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56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7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8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9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0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1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9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63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4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5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6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7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8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76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70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1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2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3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4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5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179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181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182" name="Title Text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1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8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306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248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198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192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3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4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5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6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7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05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99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0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1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2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3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4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2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06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7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8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9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0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1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9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13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4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5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6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7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8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26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0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1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2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3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4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5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33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7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8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9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0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1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2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0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34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5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6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7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8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9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7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41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2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3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4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5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6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305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255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249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0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1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2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3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4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2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56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7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8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9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0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1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9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63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4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5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6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7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8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76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0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1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2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3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4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5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83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7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8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9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0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1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2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0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84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5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6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7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8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9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7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1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2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3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4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5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6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04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8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9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0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1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2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3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307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309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310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311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43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37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32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31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2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3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4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5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5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7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43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38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37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8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8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9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0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2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3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2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43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436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437" name="Title Text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438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6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0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6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0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5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6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5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6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6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66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Title Text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6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29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23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8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7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8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8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9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0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0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3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2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28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23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23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4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5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5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7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7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8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29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293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295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417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359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309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303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4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5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6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7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8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16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0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1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2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3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4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5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23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7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8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9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0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1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2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0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24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5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6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7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8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9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7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1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2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3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4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5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6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44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8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9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0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1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2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3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1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45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6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7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8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9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0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8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52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3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4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5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6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7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416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366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360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1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2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3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4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5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73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67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8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9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0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1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2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0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74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5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6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7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8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9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7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1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2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3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4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5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6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94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8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9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0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1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2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3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1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95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6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7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8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9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0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8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2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3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4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5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6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7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15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9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0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1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2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3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4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418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420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421" name="Title Text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</p:spPr>
        <p:txBody>
          <a:bodyPr lIns="44450" tIns="44450" rIns="44450" bIns="44450" anchor="t"/>
          <a:lstStyle>
            <a:lvl1pPr algn="l" defTabSz="914400">
              <a:lnSpc>
                <a:spcPct val="90000"/>
              </a:lnSpc>
              <a:defRPr sz="3000" b="1" cap="all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4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544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486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436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30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1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2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3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4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5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43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37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8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9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0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1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2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0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44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5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6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7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8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9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7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1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2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3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4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5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6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64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8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9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0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1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2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3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1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65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6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7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8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9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0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8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2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3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4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5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6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7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85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9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0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1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2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3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4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543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493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487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8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9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0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1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2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0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94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5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6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7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8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9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7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1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2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3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4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5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6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14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8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9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0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1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2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3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1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15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6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7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8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9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0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8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2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3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4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5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6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7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35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9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0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1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2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3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4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42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36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7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8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9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0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1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545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547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5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671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613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63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557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8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9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0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1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2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0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4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5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6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7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8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9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7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1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2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3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4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5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6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84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8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9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0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1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2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3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1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85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6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7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8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9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0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8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2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3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4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5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6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7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05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9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0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1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2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3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4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12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06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7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8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9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0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1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670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620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614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5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6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7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8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9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7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1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2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3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4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5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6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34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8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9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0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1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2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3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1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35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6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7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8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9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0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8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2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3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4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5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6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7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55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9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0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1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2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3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4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2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56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7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8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9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0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1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9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63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4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5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6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7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8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672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674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6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67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</p:spPr>
        <p:txBody>
          <a:bodyPr lIns="44450" tIns="44450" rIns="44450" bIns="44450" anchor="b"/>
          <a:lstStyle/>
          <a:p>
            <a: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IETF Hackathon - &lt;Project name&gt;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535353"/>
                </a:solidFill>
              </a:defRPr>
            </a:lvl1pPr>
          </a:lstStyle>
          <a:p>
            <a:r>
              <a:t>IETF Hackathon - &lt;Project name&gt;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snistgov/MUDPI" TargetMode="External"/><Relationship Id="rId2" Type="http://schemas.openxmlformats.org/officeDocument/2006/relationships/hyperlink" Target="https://github.com/CiscoDevNet/MUD-Manag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usnistgov/nist-mu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iot-onboarding@ietf.org" TargetMode="External"/><Relationship Id="rId2" Type="http://schemas.openxmlformats.org/officeDocument/2006/relationships/hyperlink" Target="mailto:mud@ietf.or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0731" y="465835"/>
            <a:ext cx="4150653" cy="1678779"/>
          </a:xfrm>
        </p:spPr>
        <p:txBody>
          <a:bodyPr>
            <a:normAutofit fontScale="90000"/>
          </a:bodyPr>
          <a:lstStyle/>
          <a:p>
            <a:r>
              <a:rPr lang="en-US" dirty="0"/>
              <a:t>IETF Hackathon:</a:t>
            </a:r>
            <a:br>
              <a:rPr lang="en-US" dirty="0"/>
            </a:br>
            <a:r>
              <a:rPr lang="en-US" dirty="0"/>
              <a:t>MUD and Onboarding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0731" y="2928153"/>
            <a:ext cx="4150653" cy="16858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IETF 105</a:t>
            </a:r>
          </a:p>
          <a:p>
            <a:r>
              <a:rPr lang="en-US" dirty="0"/>
              <a:t>20-21 July 2019 </a:t>
            </a:r>
          </a:p>
          <a:p>
            <a:r>
              <a:rPr lang="en-US" dirty="0"/>
              <a:t>Montreal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4BEBB-2442-E54C-9DF9-84AD8BA3A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65133"/>
            <a:ext cx="4241269" cy="273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50238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B31B6D-3814-E247-84E5-48ACFB58F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498" y="397567"/>
            <a:ext cx="7498079" cy="421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83914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Hackathon Plan</a:t>
            </a:r>
          </a:p>
        </p:txBody>
      </p:sp>
      <p:sp>
        <p:nvSpPr>
          <p:cNvPr id="145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46099" y="1454150"/>
            <a:ext cx="8033358" cy="3567113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MUD -  RFC 8520</a:t>
            </a:r>
          </a:p>
          <a:p>
            <a:pPr marL="669471" lvl="1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MUD Reporter – develop a means to report config errors to network manager and manufacturer</a:t>
            </a:r>
          </a:p>
          <a:p>
            <a:pPr marL="669471" lvl="1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MUD Maker – make code maintainable</a:t>
            </a:r>
          </a:p>
          <a:p>
            <a:pPr marL="669471" lvl="1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Build out and validate SECOM MUD capability</a:t>
            </a:r>
          </a:p>
          <a:p>
            <a:pPr marL="669471" lvl="1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DPP/MUD integration</a:t>
            </a:r>
          </a:p>
          <a:p>
            <a:pPr marL="669471" lvl="1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Verification and MUD file generation: incorporate East/West and North/South filters for verification</a:t>
            </a:r>
          </a:p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BRSKI – draft-</a:t>
            </a:r>
            <a:r>
              <a:rPr lang="en-US" dirty="0" err="1"/>
              <a:t>ietf</a:t>
            </a:r>
            <a:r>
              <a:rPr lang="en-US" dirty="0"/>
              <a:t>-anima-bootstrapping-</a:t>
            </a:r>
            <a:r>
              <a:rPr lang="en-US" dirty="0" err="1"/>
              <a:t>keyinfra</a:t>
            </a:r>
            <a:endParaRPr lang="en-US" dirty="0"/>
          </a:p>
          <a:p>
            <a:pPr marL="669471" lvl="1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Improve ANIMA ACP GRASP discovery</a:t>
            </a:r>
            <a:br>
              <a:rPr dirty="0"/>
            </a:br>
            <a:endParaRPr dirty="0"/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dirty="0"/>
              <a:t>&lt;What drafts/RFC’s were involved?&gt; 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dirty="0"/>
              <a:t>&lt;Specific problems to solve&gt;</a:t>
            </a:r>
            <a:endParaRPr lang="en-US" dirty="0"/>
          </a:p>
          <a:p>
            <a:pPr marL="16329" indent="0">
              <a:lnSpc>
                <a:spcPct val="90000"/>
              </a:lnSpc>
              <a:spcBef>
                <a:spcPts val="500"/>
              </a:spcBef>
              <a:buNone/>
              <a:defRPr sz="2400"/>
            </a:pPr>
            <a:endParaRPr dirty="0"/>
          </a:p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dirty="0"/>
              <a:t>How you planned to solve it?</a:t>
            </a:r>
            <a:r>
              <a:rPr lang="en-US" dirty="0"/>
              <a:t>  Plan?!  What plan?!</a:t>
            </a:r>
            <a:endParaRPr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got done</a:t>
            </a:r>
          </a:p>
        </p:txBody>
      </p:sp>
      <p:sp>
        <p:nvSpPr>
          <p:cNvPr id="1457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199" y="1200150"/>
            <a:ext cx="7940441" cy="3567113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MUD Maker php code can be deleted.  Rewritten by </a:t>
            </a:r>
            <a:r>
              <a:rPr lang="en-US" dirty="0" err="1"/>
              <a:t>HomeNet</a:t>
            </a:r>
            <a:r>
              <a:rPr lang="en-US" dirty="0"/>
              <a:t> team in python.  Now maintainable!!</a:t>
            </a:r>
            <a:endParaRPr dirty="0"/>
          </a:p>
          <a:p>
            <a:pPr marL="205515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Lots of testing of WFA </a:t>
            </a:r>
            <a:r>
              <a:rPr lang="en-US" dirty="0" err="1"/>
              <a:t>EasyConnect</a:t>
            </a:r>
            <a:r>
              <a:rPr lang="en-US" dirty="0"/>
              <a:t>/DPP with MUD and </a:t>
            </a:r>
            <a:r>
              <a:rPr lang="en-US" dirty="0" err="1"/>
              <a:t>Micronets</a:t>
            </a:r>
            <a:r>
              <a:rPr lang="en-US"/>
              <a:t> Gateway</a:t>
            </a:r>
            <a:endParaRPr lang="en-US" dirty="0"/>
          </a:p>
          <a:p>
            <a:pPr marL="205515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A whole lot of thinking about what to report to network manager and manufacturers when things worked and didn’t</a:t>
            </a:r>
          </a:p>
          <a:p>
            <a:pPr marL="646386" lvl="1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NIST implementation already 80% complete</a:t>
            </a:r>
            <a:endParaRPr dirty="0"/>
          </a:p>
          <a:p>
            <a:pPr marL="205515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SECOM mud validated against two or three separate MUD managers</a:t>
            </a:r>
          </a:p>
          <a:p>
            <a:pPr marL="646386" lvl="1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>
                <a:hlinkClick r:id="rId2"/>
              </a:rPr>
              <a:t>https://github.com/CiscoDevNet/MUD-Manager</a:t>
            </a:r>
            <a:endParaRPr lang="en-US" dirty="0"/>
          </a:p>
          <a:p>
            <a:pPr marL="646386" lvl="1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>
                <a:hlinkClick r:id="rId3"/>
              </a:rPr>
              <a:t>https://github.com/usnistgov/MUDPI</a:t>
            </a:r>
            <a:endParaRPr lang="en-US" dirty="0"/>
          </a:p>
          <a:p>
            <a:pPr marL="646386" lvl="1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>
                <a:hlinkClick r:id="rId4"/>
              </a:rPr>
              <a:t>https://github.com/usnistgov/nist-mud</a:t>
            </a:r>
            <a:endParaRPr lang="en-US" dirty="0"/>
          </a:p>
          <a:p>
            <a:pPr marL="16329" indent="0">
              <a:lnSpc>
                <a:spcPct val="90000"/>
              </a:lnSpc>
              <a:spcBef>
                <a:spcPts val="1500"/>
              </a:spcBef>
              <a:buNone/>
              <a:defRPr sz="2400"/>
            </a:pPr>
            <a:endParaRPr lang="en-US" dirty="0"/>
          </a:p>
          <a:p>
            <a:pPr marL="457200" lvl="1" indent="0">
              <a:lnSpc>
                <a:spcPct val="90000"/>
              </a:lnSpc>
              <a:spcBef>
                <a:spcPts val="1500"/>
              </a:spcBef>
              <a:buNone/>
              <a:defRPr sz="2400"/>
            </a:pPr>
            <a:endParaRPr dirty="0"/>
          </a:p>
        </p:txBody>
      </p:sp>
      <p:sp>
        <p:nvSpPr>
          <p:cNvPr id="1458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More of w</a:t>
            </a:r>
            <a:r>
              <a:rPr dirty="0"/>
              <a:t>hat got done</a:t>
            </a:r>
          </a:p>
        </p:txBody>
      </p:sp>
      <p:sp>
        <p:nvSpPr>
          <p:cNvPr id="1457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199" y="1200150"/>
            <a:ext cx="7940441" cy="356711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515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Four separate MUD Manager implementations at the table:</a:t>
            </a:r>
          </a:p>
          <a:p>
            <a:pPr marL="646386" lvl="1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2 using </a:t>
            </a:r>
            <a:r>
              <a:rPr lang="en-US" dirty="0" err="1"/>
              <a:t>OpenWRT</a:t>
            </a:r>
            <a:endParaRPr lang="en-US" dirty="0"/>
          </a:p>
          <a:p>
            <a:pPr marL="646386" lvl="1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1 using OpenFlow</a:t>
            </a:r>
          </a:p>
          <a:p>
            <a:pPr marL="646386" lvl="1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1 using Radius and DACLs</a:t>
            </a:r>
          </a:p>
          <a:p>
            <a:pPr marL="205515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All demonstrating consistent behavior (as far as we tested)</a:t>
            </a:r>
          </a:p>
          <a:p>
            <a:pPr marL="205515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East/West and North/South filters completed in verifier</a:t>
            </a:r>
          </a:p>
          <a:p>
            <a:pPr marL="646386" lvl="1" indent="-189186">
              <a:lnSpc>
                <a:spcPct val="90000"/>
              </a:lnSpc>
              <a:spcBef>
                <a:spcPts val="1500"/>
              </a:spcBef>
              <a:buFontTx/>
              <a:buChar char="•"/>
              <a:defRPr sz="2400"/>
            </a:pPr>
            <a:r>
              <a:rPr lang="en-US" dirty="0"/>
              <a:t>Filtering between devices TBD</a:t>
            </a:r>
          </a:p>
        </p:txBody>
      </p:sp>
      <p:sp>
        <p:nvSpPr>
          <p:cNvPr id="1458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562583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we learned</a:t>
            </a:r>
          </a:p>
        </p:txBody>
      </p:sp>
      <p:sp>
        <p:nvSpPr>
          <p:cNvPr id="146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20699" y="1530350"/>
            <a:ext cx="7243000" cy="30524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Core MUD RFC looks reasonably good so far</a:t>
            </a:r>
            <a:endParaRPr dirty="0"/>
          </a:p>
          <a:p>
            <a:pPr marL="244929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/>
              <a:t>MUD Reporter draft needs a lot of discussion</a:t>
            </a:r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/>
              <a:t>Organization of reporting elements</a:t>
            </a:r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/>
              <a:t>What do manufacturers want?</a:t>
            </a:r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/>
              <a:t>How to aggregate?</a:t>
            </a:r>
          </a:p>
          <a:p>
            <a:pPr marL="244929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/>
              <a:t>Failing hard is good</a:t>
            </a:r>
            <a:endParaRPr dirty="0"/>
          </a:p>
        </p:txBody>
      </p:sp>
      <p:sp>
        <p:nvSpPr>
          <p:cNvPr id="1462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AAFA08-9045-1140-91FC-A02F90D97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134" y="1461720"/>
            <a:ext cx="6551875" cy="163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14445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0E7390-72D8-C746-98ED-478A90153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302150"/>
            <a:ext cx="7051885" cy="425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51926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EBECE33-D9FE-0949-9D9A-45E981210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917440" y="1047750"/>
            <a:ext cx="4064000" cy="304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B5A258-5E57-3D47-A270-C74E34488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686561" y="104775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72099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Wrap Up</a:t>
            </a:r>
          </a:p>
        </p:txBody>
      </p:sp>
      <p:sp>
        <p:nvSpPr>
          <p:cNvPr id="1465" name="Content Placeholder 2"/>
          <p:cNvSpPr txBox="1">
            <a:spLocks noGrp="1"/>
          </p:cNvSpPr>
          <p:nvPr>
            <p:ph type="body" sz="half" idx="1"/>
          </p:nvPr>
        </p:nvSpPr>
        <p:spPr>
          <a:xfrm>
            <a:off x="457199" y="1200150"/>
            <a:ext cx="4351864" cy="356711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2400"/>
            </a:pPr>
            <a:r>
              <a:rPr dirty="0"/>
              <a:t>Team members:</a:t>
            </a:r>
            <a:endParaRPr lang="en-US" dirty="0"/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Paul </a:t>
            </a:r>
            <a:r>
              <a:rPr lang="en-US" dirty="0" err="1"/>
              <a:t>Watrobski</a:t>
            </a:r>
            <a:r>
              <a:rPr lang="en-US" dirty="0"/>
              <a:t>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Michael Richardson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Joshua Klosterman*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 err="1"/>
              <a:t>Tadahiko</a:t>
            </a:r>
            <a:r>
              <a:rPr lang="en-US" dirty="0"/>
              <a:t> Ito*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M. </a:t>
            </a:r>
            <a:r>
              <a:rPr lang="en-US" dirty="0" err="1"/>
              <a:t>Ranga</a:t>
            </a:r>
            <a:r>
              <a:rPr lang="en-US" dirty="0"/>
              <a:t>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Tim Polk*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Lucas Estienne*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Daniel Innes*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Vijay Sati*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Bill Atwood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Yoichi </a:t>
            </a:r>
            <a:r>
              <a:rPr lang="en-US" dirty="0" err="1"/>
              <a:t>Takita</a:t>
            </a:r>
            <a:r>
              <a:rPr lang="en-US" dirty="0"/>
              <a:t>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 err="1"/>
              <a:t>Darshak</a:t>
            </a:r>
            <a:r>
              <a:rPr lang="en-US" dirty="0"/>
              <a:t> Thakore*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/>
              <a:t>Eliot Lear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 err="1"/>
              <a:t>Murugiah</a:t>
            </a:r>
            <a:r>
              <a:rPr lang="en-US" dirty="0"/>
              <a:t> </a:t>
            </a:r>
            <a:r>
              <a:rPr lang="en-US" dirty="0" err="1"/>
              <a:t>Souppaya</a:t>
            </a:r>
            <a:r>
              <a:rPr lang="en-US" dirty="0"/>
              <a:t>*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endParaRPr lang="en-US" dirty="0"/>
          </a:p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None/>
              <a:defRPr sz="2400"/>
            </a:pPr>
            <a:r>
              <a:rPr lang="en-US" dirty="0"/>
              <a:t>* First Time</a:t>
            </a:r>
            <a:endParaRPr dirty="0"/>
          </a:p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2200"/>
            </a:pPr>
            <a:endParaRPr dirty="0"/>
          </a:p>
        </p:txBody>
      </p:sp>
      <p:sp>
        <p:nvSpPr>
          <p:cNvPr id="1466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467" name="Content Placeholder 2"/>
          <p:cNvSpPr txBox="1"/>
          <p:nvPr/>
        </p:nvSpPr>
        <p:spPr>
          <a:xfrm>
            <a:off x="5019228" y="1162050"/>
            <a:ext cx="3955435" cy="35925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endParaRPr dirty="0"/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dirty="0"/>
              <a:t>Mailing lists:</a:t>
            </a:r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pPr>
            <a:r>
              <a:rPr lang="en-US" dirty="0">
                <a:hlinkClick r:id="rId2"/>
              </a:rPr>
              <a:t>mud@ietf.org</a:t>
            </a:r>
            <a:endParaRPr lang="en-US" dirty="0"/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pPr>
            <a:r>
              <a:rPr lang="en-US" dirty="0">
                <a:hlinkClick r:id="rId3"/>
              </a:rPr>
              <a:t>iot-onboarding@ietf.org</a:t>
            </a:r>
            <a:endParaRPr lang="en-US" dirty="0"/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pPr>
            <a:endParaRPr lang="en-US" dirty="0"/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dirty="0"/>
              <a:t>Thank you to NIST </a:t>
            </a:r>
            <a:r>
              <a:rPr lang="en-US" dirty="0" err="1"/>
              <a:t>NCCoE</a:t>
            </a:r>
            <a:r>
              <a:rPr lang="en-US" dirty="0"/>
              <a:t>, CIRA </a:t>
            </a:r>
            <a:r>
              <a:rPr lang="en-US" dirty="0" err="1"/>
              <a:t>HomeNet</a:t>
            </a:r>
            <a:r>
              <a:rPr lang="en-US" dirty="0"/>
              <a:t>, Concordia, SECOM, Michael Richardson, Cable Labs, Cisco, </a:t>
            </a:r>
            <a:r>
              <a:rPr lang="en-US" dirty="0" err="1"/>
              <a:t>Mitre</a:t>
            </a:r>
            <a:endParaRPr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345</Words>
  <Application>Microsoft Macintosh PowerPoint</Application>
  <PresentationFormat>On-screen Show (16:9)</PresentationFormat>
  <Paragraphs>71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Times New Roman</vt:lpstr>
      <vt:lpstr>Office Theme</vt:lpstr>
      <vt:lpstr>IETF Hackathon: MUD and Onboarding</vt:lpstr>
      <vt:lpstr>Hackathon Plan</vt:lpstr>
      <vt:lpstr>What got done</vt:lpstr>
      <vt:lpstr>More of what got done</vt:lpstr>
      <vt:lpstr>What we learned</vt:lpstr>
      <vt:lpstr>PowerPoint Presentation</vt:lpstr>
      <vt:lpstr>PowerPoint Presentation</vt:lpstr>
      <vt:lpstr>PowerPoint Presentation</vt:lpstr>
      <vt:lpstr>Wrap Up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IETF Hackathon: &lt;Project Name&gt;</dc:title>
  <cp:lastModifiedBy>Eliot Lear (elear)</cp:lastModifiedBy>
  <cp:revision>11</cp:revision>
  <dcterms:modified xsi:type="dcterms:W3CDTF">2019-07-21T17:37:19Z</dcterms:modified>
</cp:coreProperties>
</file>